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379" r:id="rId6"/>
    <p:sldId id="393" r:id="rId7"/>
    <p:sldId id="394" r:id="rId8"/>
    <p:sldId id="360" r:id="rId9"/>
    <p:sldId id="396" r:id="rId10"/>
    <p:sldId id="382" r:id="rId11"/>
    <p:sldId id="362" r:id="rId12"/>
    <p:sldId id="383" r:id="rId13"/>
    <p:sldId id="401" r:id="rId14"/>
    <p:sldId id="384" r:id="rId15"/>
    <p:sldId id="365" r:id="rId16"/>
    <p:sldId id="314" r:id="rId17"/>
    <p:sldId id="398" r:id="rId18"/>
    <p:sldId id="399" r:id="rId19"/>
    <p:sldId id="364" r:id="rId20"/>
    <p:sldId id="391" r:id="rId21"/>
    <p:sldId id="392" r:id="rId22"/>
    <p:sldId id="387" r:id="rId23"/>
    <p:sldId id="40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CE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F208D-EA61-4ABF-AD1B-16A5F90DE15B}" v="69" dt="2019-11-11T10:45:29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8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4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9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66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3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3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6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6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848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C518-2E58-4E98-8F61-29A47E1D445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0018D-5503-4B9E-8996-530C5B2D4B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assroomsecrets.co.uk/content-domain-filter/?fwp_contentdomain=2c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defTabSz="457200">
              <a:defRPr/>
            </a:pPr>
            <a:endParaRPr lang="en-GB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defTabSz="457200">
              <a:defRPr/>
            </a:pP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Year 2.    Friday 8</a:t>
            </a:r>
            <a:r>
              <a:rPr lang="en-GB" sz="1600" b="1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th</a:t>
            </a: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January</a:t>
            </a:r>
          </a:p>
          <a:p>
            <a:pPr lvl="0" defTabSz="457200">
              <a:defRPr/>
            </a:pPr>
            <a:endParaRPr lang="en-GB" sz="16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defTabSz="457200">
              <a:defRPr/>
            </a:pPr>
            <a:r>
              <a:rPr lang="en-GB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National Curriculum Objectives:</a:t>
            </a:r>
            <a:endParaRPr lang="en-GB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0" fontAlgn="base">
              <a:defRPr/>
            </a:pPr>
            <a:endParaRPr lang="en-GB" sz="12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Mathematics Year 2: (2C8)</a:t>
            </a:r>
            <a:r>
              <a:rPr lang="en-GB" sz="2000" b="1" dirty="0">
                <a:latin typeface="Century Gothic" panose="020B0502020202020204" pitchFamily="34" charset="0"/>
              </a:rPr>
              <a:t> </a:t>
            </a:r>
          </a:p>
          <a:p>
            <a:pPr>
              <a:defRPr/>
            </a:pPr>
            <a:endParaRPr lang="en-GB" sz="2000" b="1" dirty="0">
              <a:latin typeface="Century Gothic" panose="020B0502020202020204" pitchFamily="34" charset="0"/>
              <a:hlinkClick r:id="rId4"/>
            </a:endParaRPr>
          </a:p>
          <a:p>
            <a:pPr>
              <a:defRPr/>
            </a:pPr>
            <a:r>
              <a:rPr lang="en-GB" sz="2000" b="1" dirty="0">
                <a:latin typeface="Century Gothic" panose="020B0502020202020204" pitchFamily="34" charset="0"/>
                <a:hlinkClick r:id="rId4"/>
              </a:rPr>
              <a:t>Solve problems involving multiplication and division, using materials, arrays, repeated addition, mental methods, and multiplication and division facts, including problems in contexts</a:t>
            </a:r>
            <a:endParaRPr lang="en-GB" sz="2000" b="1" dirty="0">
              <a:latin typeface="Century Gothic" panose="020B0502020202020204" pitchFamily="34" charset="0"/>
            </a:endParaRPr>
          </a:p>
          <a:p>
            <a:pPr lvl="0" defTabSz="457200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2000" b="1" u="sng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defTabSz="457200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1200" b="1" u="sng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defTabSz="457200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endParaRPr lang="en-GB" sz="1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lvl="0" indent="-342900" defTabSz="457200">
              <a:lnSpc>
                <a:spcPct val="100000"/>
              </a:lnSpc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GB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Teach – using this </a:t>
            </a:r>
            <a:r>
              <a:rPr lang="en-GB" sz="1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powerpoint</a:t>
            </a:r>
            <a:r>
              <a:rPr lang="en-GB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work through the examples / tasks and discuss ideas and strategies.</a:t>
            </a:r>
          </a:p>
          <a:p>
            <a:pPr marL="342900" lvl="0" indent="-342900" defTabSz="457200">
              <a:lnSpc>
                <a:spcPct val="100000"/>
              </a:lnSpc>
              <a:spcAft>
                <a:spcPts val="0"/>
              </a:spcAft>
              <a:buClrTx/>
              <a:buSzTx/>
              <a:buAutoNum type="arabicParenR"/>
              <a:tabLst/>
              <a:defRPr/>
            </a:pPr>
            <a:endParaRPr lang="en-GB" sz="1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lvl="0" indent="-342900" defTabSz="457200">
              <a:lnSpc>
                <a:spcPct val="100000"/>
              </a:lnSpc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GB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Pupil to then complete the given work (word document).  Adult: support and encourage where required, aiming though for independence in completing these tasks.  (It does not matter if you need to read the questions as this is not a reading test).</a:t>
            </a:r>
          </a:p>
          <a:p>
            <a:pPr marL="342900" lvl="0" indent="-342900" defTabSz="457200">
              <a:lnSpc>
                <a:spcPct val="100000"/>
              </a:lnSpc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GB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If you feel that your child needs more practise, you may like to create a few more questions, using the same format.  If your child is very confident, they may like the challenge of </a:t>
            </a:r>
            <a:r>
              <a:rPr lang="en-GB" sz="1400" b="1">
                <a:solidFill>
                  <a:prstClr val="black"/>
                </a:solidFill>
                <a:latin typeface="Comic Sans MS" panose="030F0702030302020204" pitchFamily="66" charset="0"/>
              </a:rPr>
              <a:t>creating their </a:t>
            </a:r>
            <a:r>
              <a:rPr lang="en-GB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own problem to solve and explain the answer.</a:t>
            </a:r>
          </a:p>
          <a:p>
            <a:pPr lvl="0" defTabSz="457200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GB" sz="1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   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77FDC6C-B99A-4ED8-B341-A52126824B67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</p:spTree>
    <p:extLst>
      <p:ext uri="{BB962C8B-B14F-4D97-AF65-F5344CB8AC3E}">
        <p14:creationId xmlns:p14="http://schemas.microsoft.com/office/powerpoint/2010/main" val="263748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3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Put the counters into two equal groups.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 equal groups of 5.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22BEBB-D7D0-4800-AAE7-285714D3F1FF}"/>
              </a:ext>
            </a:extLst>
          </p:cNvPr>
          <p:cNvSpPr/>
          <p:nvPr/>
        </p:nvSpPr>
        <p:spPr>
          <a:xfrm>
            <a:off x="1794525" y="155984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2D3B2F-4950-4711-BE25-5439A6BE9D51}"/>
              </a:ext>
            </a:extLst>
          </p:cNvPr>
          <p:cNvSpPr/>
          <p:nvPr/>
        </p:nvSpPr>
        <p:spPr>
          <a:xfrm>
            <a:off x="4898254" y="155984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9A593D-C182-0F43-BEF7-A88800F9DD8E}"/>
              </a:ext>
            </a:extLst>
          </p:cNvPr>
          <p:cNvGrpSpPr/>
          <p:nvPr/>
        </p:nvGrpSpPr>
        <p:grpSpPr>
          <a:xfrm>
            <a:off x="1936745" y="1731501"/>
            <a:ext cx="2170606" cy="2097453"/>
            <a:chOff x="1936745" y="1731501"/>
            <a:chExt cx="2170606" cy="209745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8ECAC12-6580-420E-B11C-CBB6A55B7A00}"/>
                </a:ext>
              </a:extLst>
            </p:cNvPr>
            <p:cNvSpPr/>
            <p:nvPr/>
          </p:nvSpPr>
          <p:spPr>
            <a:xfrm>
              <a:off x="2752048" y="1731501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FAA8A0C-952E-4CC4-8DE6-14B0E7CABF29}"/>
                </a:ext>
              </a:extLst>
            </p:cNvPr>
            <p:cNvSpPr/>
            <p:nvPr/>
          </p:nvSpPr>
          <p:spPr>
            <a:xfrm>
              <a:off x="2752048" y="2510228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EF31CE-6B2F-43D4-AC06-11CA97569AE3}"/>
                </a:ext>
              </a:extLst>
            </p:cNvPr>
            <p:cNvSpPr/>
            <p:nvPr/>
          </p:nvSpPr>
          <p:spPr>
            <a:xfrm>
              <a:off x="2752048" y="328895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C43C3E-B9DF-4728-B1FA-5D3ECD6A90BB}"/>
                </a:ext>
              </a:extLst>
            </p:cNvPr>
            <p:cNvSpPr/>
            <p:nvPr/>
          </p:nvSpPr>
          <p:spPr>
            <a:xfrm>
              <a:off x="3567351" y="2510228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5E0CF7-1466-46E2-AE72-2A1CA2B5AF60}"/>
                </a:ext>
              </a:extLst>
            </p:cNvPr>
            <p:cNvSpPr/>
            <p:nvPr/>
          </p:nvSpPr>
          <p:spPr>
            <a:xfrm>
              <a:off x="1936745" y="2510228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9DED8A-C353-3249-AF97-8F8CBA894E84}"/>
              </a:ext>
            </a:extLst>
          </p:cNvPr>
          <p:cNvGrpSpPr/>
          <p:nvPr/>
        </p:nvGrpSpPr>
        <p:grpSpPr>
          <a:xfrm>
            <a:off x="5040474" y="1738636"/>
            <a:ext cx="2170606" cy="2097453"/>
            <a:chOff x="1936745" y="1731501"/>
            <a:chExt cx="2170606" cy="209745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DBB2340-22BA-E944-A719-3162200312DF}"/>
                </a:ext>
              </a:extLst>
            </p:cNvPr>
            <p:cNvSpPr/>
            <p:nvPr/>
          </p:nvSpPr>
          <p:spPr>
            <a:xfrm>
              <a:off x="2752048" y="1731501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BE8C2B8-2303-F94A-A338-FA89D01CE362}"/>
                </a:ext>
              </a:extLst>
            </p:cNvPr>
            <p:cNvSpPr/>
            <p:nvPr/>
          </p:nvSpPr>
          <p:spPr>
            <a:xfrm>
              <a:off x="2752048" y="2510228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BFF98E8-34CE-EA48-9258-85B052D26CB7}"/>
                </a:ext>
              </a:extLst>
            </p:cNvPr>
            <p:cNvSpPr/>
            <p:nvPr/>
          </p:nvSpPr>
          <p:spPr>
            <a:xfrm>
              <a:off x="2752048" y="328895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D79ADF8-D14D-DA47-83A3-86EE0BECDA4A}"/>
                </a:ext>
              </a:extLst>
            </p:cNvPr>
            <p:cNvSpPr/>
            <p:nvPr/>
          </p:nvSpPr>
          <p:spPr>
            <a:xfrm>
              <a:off x="3567351" y="2510228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9E2E816-491F-0043-9920-55D4652A39DF}"/>
                </a:ext>
              </a:extLst>
            </p:cNvPr>
            <p:cNvSpPr/>
            <p:nvPr/>
          </p:nvSpPr>
          <p:spPr>
            <a:xfrm>
              <a:off x="1936745" y="2510228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27626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Make the statement true by drawing images to complete the groups.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 equal groups of 6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E664FF-846E-47B2-B0B3-4BB851385C7F}"/>
              </a:ext>
            </a:extLst>
          </p:cNvPr>
          <p:cNvGrpSpPr/>
          <p:nvPr/>
        </p:nvGrpSpPr>
        <p:grpSpPr>
          <a:xfrm>
            <a:off x="2129718" y="2364974"/>
            <a:ext cx="4884564" cy="1980000"/>
            <a:chOff x="1916530" y="2364974"/>
            <a:chExt cx="4884564" cy="198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963F7B-E618-48E3-91FF-0169D3956BA4}"/>
                </a:ext>
              </a:extLst>
            </p:cNvPr>
            <p:cNvSpPr/>
            <p:nvPr/>
          </p:nvSpPr>
          <p:spPr>
            <a:xfrm>
              <a:off x="4821094" y="2364974"/>
              <a:ext cx="1980000" cy="19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D394FC-12C4-4E7C-8B11-37DB7356BA5A}"/>
                </a:ext>
              </a:extLst>
            </p:cNvPr>
            <p:cNvSpPr/>
            <p:nvPr/>
          </p:nvSpPr>
          <p:spPr>
            <a:xfrm>
              <a:off x="1916530" y="2364974"/>
              <a:ext cx="1980000" cy="198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B08D223A-E260-428B-A94A-AC9A73FF7ACC}"/>
              </a:ext>
            </a:extLst>
          </p:cNvPr>
          <p:cNvSpPr/>
          <p:nvPr/>
        </p:nvSpPr>
        <p:spPr>
          <a:xfrm>
            <a:off x="2569835" y="2601349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F02326AF-BA19-4B03-9CA6-0ACD127A98E6}"/>
              </a:ext>
            </a:extLst>
          </p:cNvPr>
          <p:cNvSpPr/>
          <p:nvPr/>
        </p:nvSpPr>
        <p:spPr>
          <a:xfrm>
            <a:off x="3179867" y="2554743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2AF303A7-E984-4FD7-83FF-90D3DD8990F6}"/>
              </a:ext>
            </a:extLst>
          </p:cNvPr>
          <p:cNvSpPr/>
          <p:nvPr/>
        </p:nvSpPr>
        <p:spPr>
          <a:xfrm>
            <a:off x="3471142" y="3120974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6483DFCE-C104-4A4A-9493-C0B60E93B183}"/>
              </a:ext>
            </a:extLst>
          </p:cNvPr>
          <p:cNvSpPr/>
          <p:nvPr/>
        </p:nvSpPr>
        <p:spPr>
          <a:xfrm>
            <a:off x="2526848" y="3618685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E7C3E3EE-B15C-458D-98F3-A04B060401D0}"/>
              </a:ext>
            </a:extLst>
          </p:cNvPr>
          <p:cNvSpPr/>
          <p:nvPr/>
        </p:nvSpPr>
        <p:spPr>
          <a:xfrm>
            <a:off x="2248023" y="3147428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DE42A901-F950-4D8A-A481-71462B2319F5}"/>
              </a:ext>
            </a:extLst>
          </p:cNvPr>
          <p:cNvSpPr/>
          <p:nvPr/>
        </p:nvSpPr>
        <p:spPr>
          <a:xfrm>
            <a:off x="3119718" y="3680178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844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4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1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Make the statement true by drawing images to complete the groups.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 equal groups of 6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should be 6 stars in each group.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16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963F7B-E618-48E3-91FF-0169D3956BA4}"/>
              </a:ext>
            </a:extLst>
          </p:cNvPr>
          <p:cNvSpPr/>
          <p:nvPr/>
        </p:nvSpPr>
        <p:spPr>
          <a:xfrm>
            <a:off x="5034282" y="2364974"/>
            <a:ext cx="1980000" cy="198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D394FC-12C4-4E7C-8B11-37DB7356BA5A}"/>
              </a:ext>
            </a:extLst>
          </p:cNvPr>
          <p:cNvSpPr/>
          <p:nvPr/>
        </p:nvSpPr>
        <p:spPr>
          <a:xfrm>
            <a:off x="2129718" y="2364974"/>
            <a:ext cx="1980000" cy="1980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B08D223A-E260-428B-A94A-AC9A73FF7ACC}"/>
              </a:ext>
            </a:extLst>
          </p:cNvPr>
          <p:cNvSpPr/>
          <p:nvPr/>
        </p:nvSpPr>
        <p:spPr>
          <a:xfrm>
            <a:off x="2569835" y="2601349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F02326AF-BA19-4B03-9CA6-0ACD127A98E6}"/>
              </a:ext>
            </a:extLst>
          </p:cNvPr>
          <p:cNvSpPr/>
          <p:nvPr/>
        </p:nvSpPr>
        <p:spPr>
          <a:xfrm>
            <a:off x="3179867" y="2554743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2AF303A7-E984-4FD7-83FF-90D3DD8990F6}"/>
              </a:ext>
            </a:extLst>
          </p:cNvPr>
          <p:cNvSpPr/>
          <p:nvPr/>
        </p:nvSpPr>
        <p:spPr>
          <a:xfrm>
            <a:off x="3471142" y="3120974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6483DFCE-C104-4A4A-9493-C0B60E93B183}"/>
              </a:ext>
            </a:extLst>
          </p:cNvPr>
          <p:cNvSpPr/>
          <p:nvPr/>
        </p:nvSpPr>
        <p:spPr>
          <a:xfrm>
            <a:off x="2526848" y="3618685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E7C3E3EE-B15C-458D-98F3-A04B060401D0}"/>
              </a:ext>
            </a:extLst>
          </p:cNvPr>
          <p:cNvSpPr/>
          <p:nvPr/>
        </p:nvSpPr>
        <p:spPr>
          <a:xfrm>
            <a:off x="2248023" y="3147428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DE42A901-F950-4D8A-A481-71462B2319F5}"/>
              </a:ext>
            </a:extLst>
          </p:cNvPr>
          <p:cNvSpPr/>
          <p:nvPr/>
        </p:nvSpPr>
        <p:spPr>
          <a:xfrm>
            <a:off x="3119718" y="3680178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55DC5AEF-307E-499E-954A-8E6B7B346599}"/>
              </a:ext>
            </a:extLst>
          </p:cNvPr>
          <p:cNvSpPr/>
          <p:nvPr/>
        </p:nvSpPr>
        <p:spPr>
          <a:xfrm>
            <a:off x="5481679" y="2601349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965E66DD-6847-48CD-BE9B-DA3B750D8677}"/>
              </a:ext>
            </a:extLst>
          </p:cNvPr>
          <p:cNvSpPr/>
          <p:nvPr/>
        </p:nvSpPr>
        <p:spPr>
          <a:xfrm>
            <a:off x="6091711" y="2554743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3F64005E-4F77-49E7-9F3F-08D7A51E6780}"/>
              </a:ext>
            </a:extLst>
          </p:cNvPr>
          <p:cNvSpPr/>
          <p:nvPr/>
        </p:nvSpPr>
        <p:spPr>
          <a:xfrm>
            <a:off x="6382986" y="3120974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00C7D6FC-B993-40EA-94D3-80F7E0C7D664}"/>
              </a:ext>
            </a:extLst>
          </p:cNvPr>
          <p:cNvSpPr/>
          <p:nvPr/>
        </p:nvSpPr>
        <p:spPr>
          <a:xfrm>
            <a:off x="5438692" y="3618685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0957F699-3881-4F35-ACB6-301C6BCDAE12}"/>
              </a:ext>
            </a:extLst>
          </p:cNvPr>
          <p:cNvSpPr/>
          <p:nvPr/>
        </p:nvSpPr>
        <p:spPr>
          <a:xfrm>
            <a:off x="5159867" y="3147428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7C282BA8-B4EB-4B21-B389-448AA0786A26}"/>
              </a:ext>
            </a:extLst>
          </p:cNvPr>
          <p:cNvSpPr/>
          <p:nvPr/>
        </p:nvSpPr>
        <p:spPr>
          <a:xfrm>
            <a:off x="6031562" y="3680178"/>
            <a:ext cx="468000" cy="468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959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9DD7-E330-154A-BC54-424C22160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2B45694-8502-2045-BCFF-776BE3E2C979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Nina thinks that this shows 7 equal groups of 3.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she correct? Explain your answer.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1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9DD7-E330-154A-BC54-424C22160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D8AA9-F509-2740-BDD1-697F257E529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Nina thinks that this shows 7 equal groups of 3.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she correct? Explain your answer.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Nina is incorrect because…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08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E9DD7-E330-154A-BC54-424C22160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D2B6ED-FCB3-264A-A624-58F5546DD39D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Nina thinks that this shows 7 equal groups of 3.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Is she correct? Explain your answer.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Nina is incorrect because there are 3 groups with 7 in each group.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80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F6DA39-6A18-1145-A291-CD586F889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820FA2-C103-3E4D-A258-75B360E78956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2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Which example does not show 3 groups of 6?</a:t>
            </a: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Explain how you know.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D1EA9D71-0D89-0144-A4E4-22CA4B13030E}"/>
              </a:ext>
            </a:extLst>
          </p:cNvPr>
          <p:cNvSpPr/>
          <p:nvPr/>
        </p:nvSpPr>
        <p:spPr>
          <a:xfrm>
            <a:off x="1635669" y="1793044"/>
            <a:ext cx="2697180" cy="14297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A.</a:t>
            </a:r>
          </a:p>
        </p:txBody>
      </p:sp>
      <p:sp>
        <p:nvSpPr>
          <p:cNvPr id="45" name="Rectangle: Rounded Corners 34">
            <a:extLst>
              <a:ext uri="{FF2B5EF4-FFF2-40B4-BE49-F238E27FC236}">
                <a16:creationId xmlns:a16="http://schemas.microsoft.com/office/drawing/2014/main" id="{6CA9B14B-7A6E-8844-8919-018A00D80749}"/>
              </a:ext>
            </a:extLst>
          </p:cNvPr>
          <p:cNvSpPr/>
          <p:nvPr/>
        </p:nvSpPr>
        <p:spPr>
          <a:xfrm>
            <a:off x="1635669" y="3495199"/>
            <a:ext cx="2697180" cy="14297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C.</a:t>
            </a:r>
          </a:p>
        </p:txBody>
      </p:sp>
      <p:graphicFrame>
        <p:nvGraphicFramePr>
          <p:cNvPr id="46" name="Table 15">
            <a:extLst>
              <a:ext uri="{FF2B5EF4-FFF2-40B4-BE49-F238E27FC236}">
                <a16:creationId xmlns:a16="http://schemas.microsoft.com/office/drawing/2014/main" id="{106390F6-D449-6244-B03B-AF33A18AF914}"/>
              </a:ext>
            </a:extLst>
          </p:cNvPr>
          <p:cNvGraphicFramePr>
            <a:graphicFrameLocks noGrp="1"/>
          </p:cNvGraphicFramePr>
          <p:nvPr/>
        </p:nvGraphicFramePr>
        <p:xfrm>
          <a:off x="1809496" y="3896602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aphicFrame>
        <p:nvGraphicFramePr>
          <p:cNvPr id="47" name="Table 15">
            <a:extLst>
              <a:ext uri="{FF2B5EF4-FFF2-40B4-BE49-F238E27FC236}">
                <a16:creationId xmlns:a16="http://schemas.microsoft.com/office/drawing/2014/main" id="{D697AE79-EAFC-4542-833B-75C2B82D3A42}"/>
              </a:ext>
            </a:extLst>
          </p:cNvPr>
          <p:cNvGraphicFramePr>
            <a:graphicFrameLocks noGrp="1"/>
          </p:cNvGraphicFramePr>
          <p:nvPr/>
        </p:nvGraphicFramePr>
        <p:xfrm>
          <a:off x="3071172" y="3896602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aphicFrame>
        <p:nvGraphicFramePr>
          <p:cNvPr id="48" name="Table 15">
            <a:extLst>
              <a:ext uri="{FF2B5EF4-FFF2-40B4-BE49-F238E27FC236}">
                <a16:creationId xmlns:a16="http://schemas.microsoft.com/office/drawing/2014/main" id="{0661633A-5E9A-3A41-9E25-C6C2B774911D}"/>
              </a:ext>
            </a:extLst>
          </p:cNvPr>
          <p:cNvGraphicFramePr>
            <a:graphicFrameLocks noGrp="1"/>
          </p:cNvGraphicFramePr>
          <p:nvPr/>
        </p:nvGraphicFramePr>
        <p:xfrm>
          <a:off x="2440334" y="4410784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18238636-3530-DB48-AC41-0AF1C73807A7}"/>
              </a:ext>
            </a:extLst>
          </p:cNvPr>
          <p:cNvGrpSpPr/>
          <p:nvPr/>
        </p:nvGrpSpPr>
        <p:grpSpPr>
          <a:xfrm>
            <a:off x="2003007" y="1974807"/>
            <a:ext cx="2014085" cy="976002"/>
            <a:chOff x="1974656" y="1937896"/>
            <a:chExt cx="2014085" cy="97600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49BF2C8-62FF-F347-9864-4163954777D2}"/>
                </a:ext>
              </a:extLst>
            </p:cNvPr>
            <p:cNvSpPr txBox="1"/>
            <p:nvPr/>
          </p:nvSpPr>
          <p:spPr>
            <a:xfrm>
              <a:off x="2505448" y="1937896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six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DC86F0D-7AEC-234C-816B-971CC25850CD}"/>
                </a:ext>
              </a:extLst>
            </p:cNvPr>
            <p:cNvSpPr txBox="1"/>
            <p:nvPr/>
          </p:nvSpPr>
          <p:spPr>
            <a:xfrm>
              <a:off x="1974656" y="2452233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six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B9D907A-CCCE-7F47-9BCC-B0CDD0F32813}"/>
                </a:ext>
              </a:extLst>
            </p:cNvPr>
            <p:cNvSpPr txBox="1"/>
            <p:nvPr/>
          </p:nvSpPr>
          <p:spPr>
            <a:xfrm>
              <a:off x="3036241" y="2452233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six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119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CDDFC-D14D-6647-A274-4B84D0B1A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618946F-0D48-D747-8ECF-694CA485669D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2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Which example does not show 3 groups of 6?</a:t>
            </a: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Explain how you know.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 because…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08ED21A1-C3D3-6F48-9B88-D515FA87AB14}"/>
              </a:ext>
            </a:extLst>
          </p:cNvPr>
          <p:cNvSpPr/>
          <p:nvPr/>
        </p:nvSpPr>
        <p:spPr>
          <a:xfrm>
            <a:off x="1635669" y="1793044"/>
            <a:ext cx="2697180" cy="14297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A.</a:t>
            </a:r>
          </a:p>
        </p:txBody>
      </p:sp>
      <p:sp>
        <p:nvSpPr>
          <p:cNvPr id="45" name="Rectangle: Rounded Corners 34">
            <a:extLst>
              <a:ext uri="{FF2B5EF4-FFF2-40B4-BE49-F238E27FC236}">
                <a16:creationId xmlns:a16="http://schemas.microsoft.com/office/drawing/2014/main" id="{F6242EFC-3112-F94A-ACDD-9ED5C5AB325E}"/>
              </a:ext>
            </a:extLst>
          </p:cNvPr>
          <p:cNvSpPr/>
          <p:nvPr/>
        </p:nvSpPr>
        <p:spPr>
          <a:xfrm>
            <a:off x="1635669" y="3495199"/>
            <a:ext cx="2697180" cy="14297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b="1" dirty="0">
                <a:solidFill>
                  <a:schemeClr val="tx1"/>
                </a:solidFill>
                <a:latin typeface="Century Gothic" panose="020B0502020202020204" pitchFamily="34" charset="0"/>
              </a:rPr>
              <a:t>C.</a:t>
            </a:r>
          </a:p>
        </p:txBody>
      </p:sp>
      <p:graphicFrame>
        <p:nvGraphicFramePr>
          <p:cNvPr id="46" name="Table 15">
            <a:extLst>
              <a:ext uri="{FF2B5EF4-FFF2-40B4-BE49-F238E27FC236}">
                <a16:creationId xmlns:a16="http://schemas.microsoft.com/office/drawing/2014/main" id="{CCF53146-D790-FF40-BE05-E648E571126C}"/>
              </a:ext>
            </a:extLst>
          </p:cNvPr>
          <p:cNvGraphicFramePr>
            <a:graphicFrameLocks noGrp="1"/>
          </p:cNvGraphicFramePr>
          <p:nvPr/>
        </p:nvGraphicFramePr>
        <p:xfrm>
          <a:off x="1809496" y="3896602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aphicFrame>
        <p:nvGraphicFramePr>
          <p:cNvPr id="47" name="Table 15">
            <a:extLst>
              <a:ext uri="{FF2B5EF4-FFF2-40B4-BE49-F238E27FC236}">
                <a16:creationId xmlns:a16="http://schemas.microsoft.com/office/drawing/2014/main" id="{17133045-4681-4C47-8304-25AD894786D2}"/>
              </a:ext>
            </a:extLst>
          </p:cNvPr>
          <p:cNvGraphicFramePr>
            <a:graphicFrameLocks noGrp="1"/>
          </p:cNvGraphicFramePr>
          <p:nvPr/>
        </p:nvGraphicFramePr>
        <p:xfrm>
          <a:off x="3071172" y="3896602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aphicFrame>
        <p:nvGraphicFramePr>
          <p:cNvPr id="48" name="Table 15">
            <a:extLst>
              <a:ext uri="{FF2B5EF4-FFF2-40B4-BE49-F238E27FC236}">
                <a16:creationId xmlns:a16="http://schemas.microsoft.com/office/drawing/2014/main" id="{C9A5411A-88BC-4E48-A78D-C13B293C811B}"/>
              </a:ext>
            </a:extLst>
          </p:cNvPr>
          <p:cNvGraphicFramePr>
            <a:graphicFrameLocks noGrp="1"/>
          </p:cNvGraphicFramePr>
          <p:nvPr/>
        </p:nvGraphicFramePr>
        <p:xfrm>
          <a:off x="2440334" y="4410784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2D6289A2-29FD-894C-9BAA-C966BC9A22DF}"/>
              </a:ext>
            </a:extLst>
          </p:cNvPr>
          <p:cNvGrpSpPr/>
          <p:nvPr/>
        </p:nvGrpSpPr>
        <p:grpSpPr>
          <a:xfrm>
            <a:off x="2003007" y="1974807"/>
            <a:ext cx="2014085" cy="976002"/>
            <a:chOff x="1974656" y="1937896"/>
            <a:chExt cx="2014085" cy="97600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2916FB-F6E9-E349-97A3-C3A765F9C91E}"/>
                </a:ext>
              </a:extLst>
            </p:cNvPr>
            <p:cNvSpPr txBox="1"/>
            <p:nvPr/>
          </p:nvSpPr>
          <p:spPr>
            <a:xfrm>
              <a:off x="2505448" y="1937896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six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D97675-9D6F-7248-B8ED-2222B2F2C919}"/>
                </a:ext>
              </a:extLst>
            </p:cNvPr>
            <p:cNvSpPr txBox="1"/>
            <p:nvPr/>
          </p:nvSpPr>
          <p:spPr>
            <a:xfrm>
              <a:off x="1974656" y="2452233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six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4F9962B-4B60-2F4D-ACC6-F1CC4F290412}"/>
                </a:ext>
              </a:extLst>
            </p:cNvPr>
            <p:cNvSpPr txBox="1"/>
            <p:nvPr/>
          </p:nvSpPr>
          <p:spPr>
            <a:xfrm>
              <a:off x="3036241" y="2452233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entury Gothic" panose="020B0502020202020204" pitchFamily="34" charset="0"/>
                </a:rPr>
                <a:t>six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0426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63F26-AC46-1644-9B3A-34568125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43DFC7-F00A-3B44-8D72-C9161E075CBB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Reasoning 2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Which example does not show 3 groups of 6?</a:t>
            </a: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Explain how you know.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 because it shows 3 groups of 3.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1">
            <a:extLst>
              <a:ext uri="{FF2B5EF4-FFF2-40B4-BE49-F238E27FC236}">
                <a16:creationId xmlns:a16="http://schemas.microsoft.com/office/drawing/2014/main" id="{E72718D5-7C4B-EA45-9FC5-F6E681795BF7}"/>
              </a:ext>
            </a:extLst>
          </p:cNvPr>
          <p:cNvSpPr/>
          <p:nvPr/>
        </p:nvSpPr>
        <p:spPr>
          <a:xfrm>
            <a:off x="1635669" y="1793044"/>
            <a:ext cx="2697180" cy="14297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A.</a:t>
            </a:r>
          </a:p>
        </p:txBody>
      </p:sp>
      <p:sp>
        <p:nvSpPr>
          <p:cNvPr id="45" name="Rectangle: Rounded Corners 34">
            <a:extLst>
              <a:ext uri="{FF2B5EF4-FFF2-40B4-BE49-F238E27FC236}">
                <a16:creationId xmlns:a16="http://schemas.microsoft.com/office/drawing/2014/main" id="{3CD7A3C1-3BA4-AE45-8CFA-35570A9C7D3F}"/>
              </a:ext>
            </a:extLst>
          </p:cNvPr>
          <p:cNvSpPr/>
          <p:nvPr/>
        </p:nvSpPr>
        <p:spPr>
          <a:xfrm>
            <a:off x="1635669" y="3495199"/>
            <a:ext cx="2697180" cy="14297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C.</a:t>
            </a:r>
          </a:p>
        </p:txBody>
      </p:sp>
      <p:graphicFrame>
        <p:nvGraphicFramePr>
          <p:cNvPr id="46" name="Table 15">
            <a:extLst>
              <a:ext uri="{FF2B5EF4-FFF2-40B4-BE49-F238E27FC236}">
                <a16:creationId xmlns:a16="http://schemas.microsoft.com/office/drawing/2014/main" id="{D1EB7266-97FD-924A-89CA-1AD5C52E78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302814"/>
              </p:ext>
            </p:extLst>
          </p:nvPr>
        </p:nvGraphicFramePr>
        <p:xfrm>
          <a:off x="1809496" y="3896602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aphicFrame>
        <p:nvGraphicFramePr>
          <p:cNvPr id="47" name="Table 15">
            <a:extLst>
              <a:ext uri="{FF2B5EF4-FFF2-40B4-BE49-F238E27FC236}">
                <a16:creationId xmlns:a16="http://schemas.microsoft.com/office/drawing/2014/main" id="{B7F8952F-2137-6343-9BDB-41A44E40B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631773"/>
              </p:ext>
            </p:extLst>
          </p:nvPr>
        </p:nvGraphicFramePr>
        <p:xfrm>
          <a:off x="3071172" y="3896602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aphicFrame>
        <p:nvGraphicFramePr>
          <p:cNvPr id="48" name="Table 15">
            <a:extLst>
              <a:ext uri="{FF2B5EF4-FFF2-40B4-BE49-F238E27FC236}">
                <a16:creationId xmlns:a16="http://schemas.microsoft.com/office/drawing/2014/main" id="{CEDB3E2A-A40E-F245-BE35-A0908D504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753689"/>
              </p:ext>
            </p:extLst>
          </p:nvPr>
        </p:nvGraphicFramePr>
        <p:xfrm>
          <a:off x="2440334" y="4410784"/>
          <a:ext cx="1117660" cy="447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32">
                  <a:extLst>
                    <a:ext uri="{9D8B030D-6E8A-4147-A177-3AD203B41FA5}">
                      <a16:colId xmlns:a16="http://schemas.microsoft.com/office/drawing/2014/main" val="2072805912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1891905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07289764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2426405257"/>
                    </a:ext>
                  </a:extLst>
                </a:gridCol>
                <a:gridCol w="223532">
                  <a:extLst>
                    <a:ext uri="{9D8B030D-6E8A-4147-A177-3AD203B41FA5}">
                      <a16:colId xmlns:a16="http://schemas.microsoft.com/office/drawing/2014/main" val="763295158"/>
                    </a:ext>
                  </a:extLst>
                </a:gridCol>
              </a:tblGrid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14083"/>
                  </a:ext>
                </a:extLst>
              </a:tr>
              <a:tr h="223532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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801273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E9300438-99B4-184D-AFD0-E7C6454E4C8F}"/>
              </a:ext>
            </a:extLst>
          </p:cNvPr>
          <p:cNvGrpSpPr/>
          <p:nvPr/>
        </p:nvGrpSpPr>
        <p:grpSpPr>
          <a:xfrm>
            <a:off x="2003007" y="1974807"/>
            <a:ext cx="2014085" cy="976002"/>
            <a:chOff x="1974656" y="1937896"/>
            <a:chExt cx="2014085" cy="976002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F0FBE63-442C-E143-B69E-C3BCB4106DC0}"/>
                </a:ext>
              </a:extLst>
            </p:cNvPr>
            <p:cNvSpPr txBox="1"/>
            <p:nvPr/>
          </p:nvSpPr>
          <p:spPr>
            <a:xfrm>
              <a:off x="2505448" y="1937896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six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78125A-0CF6-8D42-8754-1DC2918A2C21}"/>
                </a:ext>
              </a:extLst>
            </p:cNvPr>
            <p:cNvSpPr txBox="1"/>
            <p:nvPr/>
          </p:nvSpPr>
          <p:spPr>
            <a:xfrm>
              <a:off x="1974656" y="2452233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six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AF85FAE-9D2F-9D46-8AB2-4276A3C67238}"/>
                </a:ext>
              </a:extLst>
            </p:cNvPr>
            <p:cNvSpPr txBox="1"/>
            <p:nvPr/>
          </p:nvSpPr>
          <p:spPr>
            <a:xfrm>
              <a:off x="3036241" y="2452233"/>
              <a:ext cx="952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rPr>
                <a:t>six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585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641DC-A9D3-3345-BDBA-9DEC5D15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E91C04-753E-C240-B87F-94807FA06DFB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1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Mrs. Jones has some ice creams to share equally between 3 children.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many will each child get?</a:t>
            </a:r>
          </a:p>
          <a:p>
            <a:pPr lvl="0"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If Mrs. Jones shared them equally between 5 children, how many ice creams will each child get?</a:t>
            </a:r>
          </a:p>
          <a:p>
            <a:pPr lvl="0"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08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27814" y="6454317"/>
            <a:ext cx="1231337" cy="403587"/>
            <a:chOff x="36360" y="6454317"/>
            <a:chExt cx="1231337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36360" y="6688627"/>
              <a:ext cx="1231337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altLang="en-US" sz="500" b="1" dirty="0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GB" sz="1600" b="1" u="sng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Year 2 – Autumn Block 4 – Multiplication and Division</a:t>
            </a:r>
            <a:b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GB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4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4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40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4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Step 2: Make Equal Groups</a:t>
            </a:r>
          </a:p>
          <a:p>
            <a:pPr lvl="0" fontAlgn="base">
              <a:defRPr/>
            </a:pPr>
            <a:endParaRPr lang="en-GB" sz="1400" dirty="0">
              <a:solidFill>
                <a:prstClr val="black"/>
              </a:solidFill>
              <a:latin typeface="SassoonCRInfantMedium" panose="020006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40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641DC-A9D3-3345-BDBA-9DEC5D15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84B107DC-B90C-4A45-B422-BA8DE29C2552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A00DBA-3366-CD4D-B39B-CC22642C64A4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Problem Solving 1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Mrs. Jones has some ice creams to share equally between 3 children.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How many will each child get?</a:t>
            </a:r>
          </a:p>
          <a:p>
            <a:pPr lvl="0"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5</a:t>
            </a:r>
          </a:p>
          <a:p>
            <a:pPr lvl="0" algn="ctr"/>
            <a:endParaRPr lang="en-GB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If Mrs. Jones shared them equally between 5 children, how many ice creams will each child get?</a:t>
            </a:r>
          </a:p>
          <a:p>
            <a:pPr lvl="0"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</a:t>
            </a: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8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27814" y="6454317"/>
            <a:ext cx="1231337" cy="403587"/>
            <a:chOff x="36360" y="6454317"/>
            <a:chExt cx="1231337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36360" y="6688627"/>
              <a:ext cx="1231337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altLang="en-US" sz="500" b="1" dirty="0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A7DEE58-CAA2-C14F-AEA6-1429F1923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6504"/>
            <a:ext cx="8902700" cy="63246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1DBF4AD-6996-D647-ACD6-6B19ABD707C4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GB" sz="1600" b="1" u="sng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lvl="0" algn="ctr"/>
            <a:endParaRPr lang="en-GB" sz="2000" b="1" u="sng" dirty="0">
              <a:solidFill>
                <a:srgbClr val="E7E6E6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Tick the sentence that describes the image below.</a:t>
            </a:r>
            <a:b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GB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2" name="Table 9">
            <a:extLst>
              <a:ext uri="{FF2B5EF4-FFF2-40B4-BE49-F238E27FC236}">
                <a16:creationId xmlns:a16="http://schemas.microsoft.com/office/drawing/2014/main" id="{9A0F2CE8-516A-424C-AD9D-9672324F083B}"/>
              </a:ext>
            </a:extLst>
          </p:cNvPr>
          <p:cNvGraphicFramePr>
            <a:graphicFrameLocks noGrp="1"/>
          </p:cNvGraphicFramePr>
          <p:nvPr/>
        </p:nvGraphicFramePr>
        <p:xfrm>
          <a:off x="1440000" y="3781612"/>
          <a:ext cx="6264000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005754778"/>
                    </a:ext>
                  </a:extLst>
                </a:gridCol>
                <a:gridCol w="5544000">
                  <a:extLst>
                    <a:ext uri="{9D8B030D-6E8A-4147-A177-3AD203B41FA5}">
                      <a16:colId xmlns:a16="http://schemas.microsoft.com/office/drawing/2014/main" val="168771288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3717954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are 3 equal groups with 4 in each group.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59773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49437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There are 4 equal groups with 3 in each group.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403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07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300A9-E3C5-4701-8EF1-45ED088A04DD}"/>
              </a:ext>
            </a:extLst>
          </p:cNvPr>
          <p:cNvGrpSpPr/>
          <p:nvPr/>
        </p:nvGrpSpPr>
        <p:grpSpPr>
          <a:xfrm>
            <a:off x="27814" y="6454317"/>
            <a:ext cx="1231337" cy="403587"/>
            <a:chOff x="36360" y="6454317"/>
            <a:chExt cx="1231337" cy="403587"/>
          </a:xfrm>
        </p:grpSpPr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0F18B4CD-798D-4EA5-92CF-7A4BB6DD9812}"/>
                </a:ext>
              </a:extLst>
            </p:cNvPr>
            <p:cNvSpPr txBox="1"/>
            <p:nvPr/>
          </p:nvSpPr>
          <p:spPr>
            <a:xfrm>
              <a:off x="36360" y="6688627"/>
              <a:ext cx="1231337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GB" altLang="en-US" sz="500" b="1" dirty="0">
                  <a:latin typeface="Century Gothic" panose="020B0502020202020204" pitchFamily="34" charset="0"/>
                </a:rPr>
                <a:t>© Classroom Secrets Limited 2018</a:t>
              </a:r>
            </a:p>
          </p:txBody>
        </p:sp>
        <p:pic>
          <p:nvPicPr>
            <p:cNvPr id="18" name="Picture 17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AF62330C-AB9B-43BE-82E4-98A7F5B9D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5" y="6454317"/>
              <a:ext cx="1174025" cy="27890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A7DEE58-CAA2-C14F-AEA6-1429F1923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136504"/>
            <a:ext cx="8902700" cy="6324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5A238-214A-254B-BB78-5FDBB497D367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GB" sz="1600" b="1" u="sng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Introduction</a:t>
            </a:r>
          </a:p>
          <a:p>
            <a:pPr lvl="0" algn="ctr"/>
            <a:endParaRPr lang="en-GB" sz="2000" b="1" u="sng" dirty="0">
              <a:solidFill>
                <a:srgbClr val="E7E6E6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Tick the sentence that describes the image below.</a:t>
            </a:r>
            <a:b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GB" sz="1600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0A7C81B-9B4D-EE40-BE08-F99FE8CC9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025862"/>
              </p:ext>
            </p:extLst>
          </p:nvPr>
        </p:nvGraphicFramePr>
        <p:xfrm>
          <a:off x="1440000" y="3781612"/>
          <a:ext cx="6264000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005754778"/>
                    </a:ext>
                  </a:extLst>
                </a:gridCol>
                <a:gridCol w="5544000">
                  <a:extLst>
                    <a:ext uri="{9D8B030D-6E8A-4147-A177-3AD203B41FA5}">
                      <a16:colId xmlns:a16="http://schemas.microsoft.com/office/drawing/2014/main" val="1687712888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3717954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A.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There are 3 equal groups with 4 in each group.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GB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59773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49437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3"/>
                          </a:solidFill>
                          <a:latin typeface="Century Gothic" panose="020B0502020202020204" pitchFamily="34" charset="0"/>
                        </a:rPr>
                        <a:t>B.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3"/>
                          </a:solidFill>
                          <a:latin typeface="Century Gothic" panose="020B0502020202020204" pitchFamily="34" charset="0"/>
                        </a:rPr>
                        <a:t>There are 4 equal groups with 3 in each group.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403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740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510C0-D597-D341-BF4A-F221D24F9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98AD86-AE51-2445-9E8A-94590893872D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True or false? These groups are equal.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510C0-D597-D341-BF4A-F221D24F9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37747"/>
            <a:ext cx="8902700" cy="63246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E743E9-2755-5546-B912-CB254E412DDC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1</a:t>
            </a:r>
          </a:p>
          <a:p>
            <a:pPr algn="ctr"/>
            <a:endParaRPr lang="en-GB" sz="2000" b="1" u="sng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True or false? These groups are equal.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False because there are 2 groups of 5 and 1 group of 7.</a:t>
            </a:r>
          </a:p>
          <a:p>
            <a:pPr algn="ctr"/>
            <a:endParaRPr lang="en-GB" sz="2000" b="1" u="sng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6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Choose the number below to match the two equal groups.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0E4C74-3398-44A4-945E-7D3F1FA65C08}"/>
              </a:ext>
            </a:extLst>
          </p:cNvPr>
          <p:cNvGraphicFramePr>
            <a:graphicFrameLocks noGrp="1"/>
          </p:cNvGraphicFramePr>
          <p:nvPr/>
        </p:nvGraphicFramePr>
        <p:xfrm>
          <a:off x="1998000" y="4971554"/>
          <a:ext cx="5148000" cy="3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4999255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17705855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1793684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97297118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08934951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87228814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2354846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13129122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04174092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9197723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050731407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538765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4A3CC9D1-BC71-4EA3-93D3-2C021F597785}"/>
              </a:ext>
            </a:extLst>
          </p:cNvPr>
          <p:cNvSpPr/>
          <p:nvPr/>
        </p:nvSpPr>
        <p:spPr>
          <a:xfrm>
            <a:off x="1794525" y="187843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49E79E-CD01-4ACC-83EE-90B1F6B5A154}"/>
              </a:ext>
            </a:extLst>
          </p:cNvPr>
          <p:cNvSpPr/>
          <p:nvPr/>
        </p:nvSpPr>
        <p:spPr>
          <a:xfrm>
            <a:off x="4886992" y="187843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C9DA86-EC51-4049-98C8-7225CE6CA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020" b="-182"/>
          <a:stretch/>
        </p:blipFill>
        <p:spPr>
          <a:xfrm>
            <a:off x="5113829" y="2928681"/>
            <a:ext cx="2001372" cy="35454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34765A-42DB-444C-9FC9-46728D0AA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020" b="-182"/>
          <a:stretch/>
        </p:blipFill>
        <p:spPr>
          <a:xfrm rot="5400000">
            <a:off x="2036729" y="2951734"/>
            <a:ext cx="2001372" cy="3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9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2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Choose the number below to match the two equal groups.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0E4C74-3398-44A4-945E-7D3F1FA65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752599"/>
              </p:ext>
            </p:extLst>
          </p:nvPr>
        </p:nvGraphicFramePr>
        <p:xfrm>
          <a:off x="1998000" y="4971554"/>
          <a:ext cx="5148000" cy="3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4999255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17705855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91793684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97297118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08934951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872288143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23548463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813129122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04174092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91977232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050731407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entury Gothic" panose="020B0502020202020204" pitchFamily="34" charset="0"/>
                        </a:rPr>
                        <a:t>A.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entury Gothic" panose="020B0502020202020204" pitchFamily="34" charset="0"/>
                        </a:rPr>
                        <a:t>four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entury Gothic" panose="020B0502020202020204" pitchFamily="34" charset="0"/>
                        </a:rPr>
                        <a:t>B.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entury Gothic" panose="020B0502020202020204" pitchFamily="34" charset="0"/>
                        </a:rPr>
                        <a:t>five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C.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six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sym typeface="Wingdings 2" panose="05020102010507070707" pitchFamily="18" charset="2"/>
                        </a:rPr>
                        <a:t>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538765"/>
                  </a:ext>
                </a:extLst>
              </a:tr>
            </a:tbl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4A3CC9D1-BC71-4EA3-93D3-2C021F597785}"/>
              </a:ext>
            </a:extLst>
          </p:cNvPr>
          <p:cNvSpPr/>
          <p:nvPr/>
        </p:nvSpPr>
        <p:spPr>
          <a:xfrm>
            <a:off x="1794525" y="187843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49E79E-CD01-4ACC-83EE-90B1F6B5A154}"/>
              </a:ext>
            </a:extLst>
          </p:cNvPr>
          <p:cNvSpPr/>
          <p:nvPr/>
        </p:nvSpPr>
        <p:spPr>
          <a:xfrm>
            <a:off x="4886992" y="187843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C9DA86-EC51-4049-98C8-7225CE6CA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020" b="-182"/>
          <a:stretch/>
        </p:blipFill>
        <p:spPr>
          <a:xfrm>
            <a:off x="5113829" y="2928681"/>
            <a:ext cx="2001372" cy="35454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A85067-3C8A-456A-9324-C9586A499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020" b="-182"/>
          <a:stretch/>
        </p:blipFill>
        <p:spPr>
          <a:xfrm rot="5400000">
            <a:off x="2036729" y="2951734"/>
            <a:ext cx="2001372" cy="35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1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426B6B-94AA-4D9B-BC63-8F0BC9ED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AF62330C-AB9B-43BE-82E4-98A7F5B9D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" y="6454317"/>
            <a:ext cx="1174025" cy="2789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252A847-DE45-4FA3-A1F8-EEBEB845FF8E}"/>
              </a:ext>
            </a:extLst>
          </p:cNvPr>
          <p:cNvSpPr/>
          <p:nvPr/>
        </p:nvSpPr>
        <p:spPr>
          <a:xfrm>
            <a:off x="275304" y="272387"/>
            <a:ext cx="8593393" cy="6057245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u="sng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Varied Fluency 3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Put the counters into two equal groups.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0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lvl="0" algn="ctr"/>
            <a:endParaRPr lang="en-GB" sz="24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632E459-9B27-4467-B89C-78410207B713}"/>
              </a:ext>
            </a:extLst>
          </p:cNvPr>
          <p:cNvSpPr txBox="1"/>
          <p:nvPr/>
        </p:nvSpPr>
        <p:spPr>
          <a:xfrm>
            <a:off x="27814" y="6688627"/>
            <a:ext cx="1231337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altLang="en-US" sz="500" b="1" dirty="0">
                <a:latin typeface="Century Gothic" panose="020B0502020202020204" pitchFamily="34" charset="0"/>
              </a:rPr>
              <a:t>© Classroom Secrets Limited 2018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22BEBB-D7D0-4800-AAE7-285714D3F1FF}"/>
              </a:ext>
            </a:extLst>
          </p:cNvPr>
          <p:cNvSpPr/>
          <p:nvPr/>
        </p:nvSpPr>
        <p:spPr>
          <a:xfrm>
            <a:off x="1794525" y="155984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2D3B2F-4950-4711-BE25-5439A6BE9D51}"/>
              </a:ext>
            </a:extLst>
          </p:cNvPr>
          <p:cNvSpPr/>
          <p:nvPr/>
        </p:nvSpPr>
        <p:spPr>
          <a:xfrm>
            <a:off x="4898254" y="1559840"/>
            <a:ext cx="2455046" cy="245504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E3D325-D602-4DCD-A271-E84721C466D7}"/>
              </a:ext>
            </a:extLst>
          </p:cNvPr>
          <p:cNvGrpSpPr/>
          <p:nvPr/>
        </p:nvGrpSpPr>
        <p:grpSpPr>
          <a:xfrm>
            <a:off x="1259151" y="4392639"/>
            <a:ext cx="6675075" cy="540000"/>
            <a:chOff x="921388" y="1800724"/>
            <a:chExt cx="6675075" cy="54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8ECAC12-6580-420E-B11C-CBB6A55B7A00}"/>
                </a:ext>
              </a:extLst>
            </p:cNvPr>
            <p:cNvSpPr/>
            <p:nvPr/>
          </p:nvSpPr>
          <p:spPr>
            <a:xfrm>
              <a:off x="921388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FAA8A0C-952E-4CC4-8DE6-14B0E7CABF29}"/>
                </a:ext>
              </a:extLst>
            </p:cNvPr>
            <p:cNvSpPr/>
            <p:nvPr/>
          </p:nvSpPr>
          <p:spPr>
            <a:xfrm>
              <a:off x="1603063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EF31CE-6B2F-43D4-AC06-11CA97569AE3}"/>
                </a:ext>
              </a:extLst>
            </p:cNvPr>
            <p:cNvSpPr/>
            <p:nvPr/>
          </p:nvSpPr>
          <p:spPr>
            <a:xfrm>
              <a:off x="2284738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E7A5394-ABF4-488E-9B45-03ADB77E7683}"/>
                </a:ext>
              </a:extLst>
            </p:cNvPr>
            <p:cNvSpPr/>
            <p:nvPr/>
          </p:nvSpPr>
          <p:spPr>
            <a:xfrm>
              <a:off x="2966413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4E386A-4181-4F0A-A31C-63488A2BAAAA}"/>
                </a:ext>
              </a:extLst>
            </p:cNvPr>
            <p:cNvSpPr/>
            <p:nvPr/>
          </p:nvSpPr>
          <p:spPr>
            <a:xfrm>
              <a:off x="4329763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AC43C3E-B9DF-4728-B1FA-5D3ECD6A90BB}"/>
                </a:ext>
              </a:extLst>
            </p:cNvPr>
            <p:cNvSpPr/>
            <p:nvPr/>
          </p:nvSpPr>
          <p:spPr>
            <a:xfrm>
              <a:off x="5693113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0740B7-AEB5-45C0-9A36-8A540153BBDB}"/>
                </a:ext>
              </a:extLst>
            </p:cNvPr>
            <p:cNvSpPr/>
            <p:nvPr/>
          </p:nvSpPr>
          <p:spPr>
            <a:xfrm>
              <a:off x="3648088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35E0CF7-1466-46E2-AE72-2A1CA2B5AF60}"/>
                </a:ext>
              </a:extLst>
            </p:cNvPr>
            <p:cNvSpPr/>
            <p:nvPr/>
          </p:nvSpPr>
          <p:spPr>
            <a:xfrm>
              <a:off x="5011438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10CDA88-6A78-48AC-AB0C-556D1405BB23}"/>
                </a:ext>
              </a:extLst>
            </p:cNvPr>
            <p:cNvSpPr/>
            <p:nvPr/>
          </p:nvSpPr>
          <p:spPr>
            <a:xfrm>
              <a:off x="6374788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E8E92CB-A179-419A-80CE-2EE59AED6C9A}"/>
                </a:ext>
              </a:extLst>
            </p:cNvPr>
            <p:cNvSpPr/>
            <p:nvPr/>
          </p:nvSpPr>
          <p:spPr>
            <a:xfrm>
              <a:off x="7056463" y="1800724"/>
              <a:ext cx="540000" cy="540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2574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B28500E97074E9232E002F87A0DA8" ma:contentTypeVersion="9" ma:contentTypeDescription="Create a new document." ma:contentTypeScope="" ma:versionID="066ddb0580c6cb957c158bf950613a88">
  <xsd:schema xmlns:xsd="http://www.w3.org/2001/XMLSchema" xmlns:xs="http://www.w3.org/2001/XMLSchema" xmlns:p="http://schemas.microsoft.com/office/2006/metadata/properties" xmlns:ns2="86144f90-c7b6-48d0-aae5-f5e9e48cc3df" xmlns:ns3="5c7a0828-c5e4-45f8-a074-18a8fdc88ec6" targetNamespace="http://schemas.microsoft.com/office/2006/metadata/properties" ma:root="true" ma:fieldsID="b6edf0ecd0c2312d28fd762618f18263" ns2:_="" ns3:_="">
    <xsd:import namespace="86144f90-c7b6-48d0-aae5-f5e9e48cc3df"/>
    <xsd:import namespace="5c7a0828-c5e4-45f8-a074-18a8fdc88ec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44f90-c7b6-48d0-aae5-f5e9e48cc3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a0828-c5e4-45f8-a074-18a8fdc88e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F8F11D-A449-4684-B8E0-461263A2E192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5c7a0828-c5e4-45f8-a074-18a8fdc88ec6"/>
    <ds:schemaRef ds:uri="86144f90-c7b6-48d0-aae5-f5e9e48cc3df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E7001C-4FE1-4FF1-8D32-419BDEA7C0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FC2FAE-9FC6-4924-A2E1-F3578A8B9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44f90-c7b6-48d0-aae5-f5e9e48cc3df"/>
    <ds:schemaRef ds:uri="5c7a0828-c5e4-45f8-a074-18a8fdc88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836</Words>
  <Application>Microsoft Office PowerPoint</Application>
  <PresentationFormat>On-screen Show (4:3)</PresentationFormat>
  <Paragraphs>430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Comic Sans MS</vt:lpstr>
      <vt:lpstr>SassoonCRInfantMedium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Sobol</dc:creator>
  <cp:lastModifiedBy>Pensilva head</cp:lastModifiedBy>
  <cp:revision>57</cp:revision>
  <dcterms:created xsi:type="dcterms:W3CDTF">2018-03-17T10:08:43Z</dcterms:created>
  <dcterms:modified xsi:type="dcterms:W3CDTF">2021-01-09T22:40:45Z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0x0101002E2B28500E97074E9232E002F87A0DA8</vt:lpwstr>
  </property>
  <property fmtid="{D5CDD505-2E9C-101B-9397-08002B2CF9AE}" pid="3" name="TaxKeyword">
    <vt:lpwstr/>
  </property>
</Properties>
</file>